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5"/>
  </p:notesMasterIdLst>
  <p:handoutMasterIdLst>
    <p:handoutMasterId r:id="rId16"/>
  </p:handoutMasterIdLst>
  <p:sldIdLst>
    <p:sldId id="262" r:id="rId2"/>
    <p:sldId id="258" r:id="rId3"/>
    <p:sldId id="269" r:id="rId4"/>
    <p:sldId id="270" r:id="rId5"/>
    <p:sldId id="292" r:id="rId6"/>
    <p:sldId id="284" r:id="rId7"/>
    <p:sldId id="283" r:id="rId8"/>
    <p:sldId id="290" r:id="rId9"/>
    <p:sldId id="280" r:id="rId10"/>
    <p:sldId id="286" r:id="rId11"/>
    <p:sldId id="293" r:id="rId12"/>
    <p:sldId id="294" r:id="rId13"/>
    <p:sldId id="261" r:id="rId14"/>
  </p:sldIdLst>
  <p:sldSz cx="9144000" cy="6858000" type="screen4x3"/>
  <p:notesSz cx="6662738" cy="9926638"/>
  <p:defaultTextStyle>
    <a:defPPr>
      <a:defRPr lang="nb-NO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84" d="100"/>
          <a:sy n="84" d="100"/>
        </p:scale>
        <p:origin x="1542" y="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opptekst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887186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3" name="Plassholder for dato 2"/>
          <p:cNvSpPr>
            <a:spLocks noGrp="1"/>
          </p:cNvSpPr>
          <p:nvPr>
            <p:ph type="dt" sz="quarter" idx="1"/>
          </p:nvPr>
        </p:nvSpPr>
        <p:spPr>
          <a:xfrm>
            <a:off x="3774010" y="0"/>
            <a:ext cx="2887186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0861773-A457-45C6-84E5-87C5F553076D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4" name="Plassholder for bunntekst 3"/>
          <p:cNvSpPr>
            <a:spLocks noGrp="1"/>
          </p:cNvSpPr>
          <p:nvPr>
            <p:ph type="ftr" sz="quarter" idx="2"/>
          </p:nvPr>
        </p:nvSpPr>
        <p:spPr>
          <a:xfrm>
            <a:off x="0" y="9428584"/>
            <a:ext cx="2887186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5" name="Plassholder for lysbildenummer 4"/>
          <p:cNvSpPr>
            <a:spLocks noGrp="1"/>
          </p:cNvSpPr>
          <p:nvPr>
            <p:ph type="sldNum" sz="quarter" idx="3"/>
          </p:nvPr>
        </p:nvSpPr>
        <p:spPr>
          <a:xfrm>
            <a:off x="3774010" y="9428584"/>
            <a:ext cx="2887186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191F1A8-1E8E-432B-8F33-9A194E218C29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59161072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opptekst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887186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3" name="Plassholder for dato 2"/>
          <p:cNvSpPr>
            <a:spLocks noGrp="1"/>
          </p:cNvSpPr>
          <p:nvPr>
            <p:ph type="dt" idx="1"/>
          </p:nvPr>
        </p:nvSpPr>
        <p:spPr>
          <a:xfrm>
            <a:off x="3774010" y="0"/>
            <a:ext cx="2887186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8E559F0-AB34-3F45-9E64-F424BDC9AA15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4" name="Plassholder for lysbilde 3"/>
          <p:cNvSpPr>
            <a:spLocks noGrp="1" noRot="1" noChangeAspect="1"/>
          </p:cNvSpPr>
          <p:nvPr>
            <p:ph type="sldImg" idx="2"/>
          </p:nvPr>
        </p:nvSpPr>
        <p:spPr>
          <a:xfrm>
            <a:off x="850900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nb-NO"/>
          </a:p>
        </p:txBody>
      </p:sp>
      <p:sp>
        <p:nvSpPr>
          <p:cNvPr id="5" name="Plassholder for notater 4"/>
          <p:cNvSpPr>
            <a:spLocks noGrp="1"/>
          </p:cNvSpPr>
          <p:nvPr>
            <p:ph type="body" sz="quarter" idx="3"/>
          </p:nvPr>
        </p:nvSpPr>
        <p:spPr>
          <a:xfrm>
            <a:off x="666274" y="4715153"/>
            <a:ext cx="5330190" cy="446698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4"/>
          </p:nvPr>
        </p:nvSpPr>
        <p:spPr>
          <a:xfrm>
            <a:off x="0" y="9428583"/>
            <a:ext cx="2887186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5"/>
          </p:nvPr>
        </p:nvSpPr>
        <p:spPr>
          <a:xfrm>
            <a:off x="3774010" y="9428583"/>
            <a:ext cx="2887186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5E7D9C2-B0F9-9244-AF4B-F0D170092747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9477915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b-NO" dirty="0" smtClean="0"/>
              <a:t>Eksempel forside 2</a:t>
            </a:r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72225963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73524508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60951906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4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04901152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99546249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21720197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7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9403220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8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9949946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9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33337879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10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72230958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>
                <a:solidFill>
                  <a:prstClr val="black"/>
                </a:solidFill>
              </a:rPr>
              <a:pPr/>
              <a:t>11</a:t>
            </a:fld>
            <a:endParaRPr lang="nb-NO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9831260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>
                <a:solidFill>
                  <a:prstClr val="black"/>
                </a:solidFill>
              </a:rPr>
              <a:pPr/>
              <a:t>12</a:t>
            </a:fld>
            <a:endParaRPr lang="nb-NO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267731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5E7D9C2-B0F9-9244-AF4B-F0D170092747}" type="slidenum">
              <a:rPr lang="nb-NO" smtClean="0"/>
              <a:t>13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3307106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Undertittel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b-NO" smtClean="0"/>
              <a:t>Klikk for å redigere undertittelstil i malen</a:t>
            </a:r>
            <a:endParaRPr lang="nb-NO"/>
          </a:p>
        </p:txBody>
      </p:sp>
      <p:sp>
        <p:nvSpPr>
          <p:cNvPr id="4" name="Plassholder for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5" name="Plassholder for bunn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6732702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innhol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4" name="Plassholder for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5" name="Plassholder for bunn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79102519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ndeling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 smtClean="0"/>
              <a:t>Klikk for å redigere tekststiler i malen</a:t>
            </a:r>
          </a:p>
        </p:txBody>
      </p:sp>
      <p:sp>
        <p:nvSpPr>
          <p:cNvPr id="4" name="Plassholder for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5" name="Plassholder for bunn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5813429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innhold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5" name="Plassholder for dato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6927809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 smtClean="0"/>
              <a:t>Klikk for å redigere tekststiler i malen</a:t>
            </a:r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5" name="Plassholder for teks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 smtClean="0"/>
              <a:t>Klikk for å redigere tekststiler i malen</a:t>
            </a:r>
          </a:p>
        </p:txBody>
      </p:sp>
      <p:sp>
        <p:nvSpPr>
          <p:cNvPr id="6" name="Plassholder for innhold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7" name="Plassholder for dato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8" name="Plassholder for bunnteks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9" name="Plassholder for lysbilde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54111464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dato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4" name="Plassholder for bunnteks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5" name="Plassholder for lysbilde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1695572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dato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3" name="Plassholder for bunnteks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97938209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innhold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b-NO" smtClean="0"/>
              <a:t>Klikk for å redigere tekststiler i malen</a:t>
            </a:r>
          </a:p>
        </p:txBody>
      </p:sp>
      <p:sp>
        <p:nvSpPr>
          <p:cNvPr id="5" name="Plassholder for dato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60840663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bild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nb-NO"/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b-NO" smtClean="0"/>
              <a:t>Klikk for å redigere tekststiler i malen</a:t>
            </a:r>
          </a:p>
        </p:txBody>
      </p:sp>
      <p:sp>
        <p:nvSpPr>
          <p:cNvPr id="5" name="Plassholder for dato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2808986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4" name="Plassholder for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5" name="Plassholder for bunn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87562859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drett titte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4" name="Plassholder for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5" name="Plassholder for bunn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4133555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it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b-NO" smtClean="0"/>
              <a:t>Klikk for å redigere tittelstil</a:t>
            </a:r>
            <a:endParaRPr lang="nb-NO"/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 smtClean="0"/>
              <a:t>Klikk for å redigere tekststiler i malen</a:t>
            </a:r>
          </a:p>
          <a:p>
            <a:pPr lvl="1"/>
            <a:r>
              <a:rPr lang="nb-NO" smtClean="0"/>
              <a:t>Andre nivå</a:t>
            </a:r>
          </a:p>
          <a:p>
            <a:pPr lvl="2"/>
            <a:r>
              <a:rPr lang="nb-NO" smtClean="0"/>
              <a:t>Tredje nivå</a:t>
            </a:r>
          </a:p>
          <a:p>
            <a:pPr lvl="3"/>
            <a:r>
              <a:rPr lang="nb-NO" smtClean="0"/>
              <a:t>Fjerde nivå</a:t>
            </a:r>
          </a:p>
          <a:p>
            <a:pPr lvl="4"/>
            <a:r>
              <a:rPr lang="nb-NO" smtClean="0"/>
              <a:t>Femte nivå</a:t>
            </a:r>
            <a:endParaRPr lang="nb-NO"/>
          </a:p>
        </p:txBody>
      </p:sp>
      <p:sp>
        <p:nvSpPr>
          <p:cNvPr id="4" name="Plassholder for dato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7D494D5-0414-DE46-B3E7-D01314FA10A2}" type="datetimeFigureOut">
              <a:rPr lang="nb-NO" smtClean="0"/>
              <a:t>14.10.2015</a:t>
            </a:fld>
            <a:endParaRPr lang="nb-NO"/>
          </a:p>
        </p:txBody>
      </p:sp>
      <p:sp>
        <p:nvSpPr>
          <p:cNvPr id="5" name="Plassholder for bunnteks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b-NO"/>
          </a:p>
        </p:txBody>
      </p:sp>
      <p:sp>
        <p:nvSpPr>
          <p:cNvPr id="6" name="Plassholder for lysbilde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1B30C79-F751-9346-812E-E6D31E1FAB88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12683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b-NO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Bild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9232663" cy="6924498"/>
          </a:xfrm>
          <a:prstGeom prst="rect">
            <a:avLst/>
          </a:prstGeom>
        </p:spPr>
      </p:pic>
      <p:sp>
        <p:nvSpPr>
          <p:cNvPr id="5" name="Tittel 1"/>
          <p:cNvSpPr txBox="1">
            <a:spLocks/>
          </p:cNvSpPr>
          <p:nvPr/>
        </p:nvSpPr>
        <p:spPr>
          <a:xfrm>
            <a:off x="648072" y="2278797"/>
            <a:ext cx="3919769" cy="309040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6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Times"/>
                <a:cs typeface="Times"/>
              </a:rPr>
              <a:t>Totalleverandør av</a:t>
            </a:r>
            <a:br>
              <a:rPr lang="nb-NO" sz="36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Times"/>
                <a:cs typeface="Times"/>
              </a:rPr>
            </a:br>
            <a:r>
              <a:rPr lang="nb-NO" sz="36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Times"/>
                <a:cs typeface="Times"/>
              </a:rPr>
              <a:t>juridiske tjenester</a:t>
            </a:r>
            <a:endParaRPr lang="nb-NO" sz="3600" dirty="0">
              <a:solidFill>
                <a:schemeClr val="tx1">
                  <a:lumMod val="50000"/>
                  <a:lumOff val="50000"/>
                </a:schemeClr>
              </a:solidFill>
              <a:latin typeface="Times"/>
              <a:cs typeface="Times"/>
            </a:endParaRPr>
          </a:p>
        </p:txBody>
      </p:sp>
      <p:pic>
        <p:nvPicPr>
          <p:cNvPr id="6" name="Bild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0430" y="1101866"/>
            <a:ext cx="3796606" cy="8711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58332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562399"/>
            <a:ext cx="6819820" cy="334225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nb-NO" sz="3000" dirty="0" smtClean="0">
              <a:solidFill>
                <a:schemeClr val="tx1">
                  <a:lumMod val="50000"/>
                  <a:lumOff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nb-NO" sz="3000" dirty="0">
              <a:solidFill>
                <a:schemeClr val="tx1">
                  <a:lumMod val="50000"/>
                  <a:lumOff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nb-NO" sz="30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Forbrukerkjøp</a:t>
            </a:r>
            <a:endParaRPr lang="nb-NO" sz="3000" dirty="0">
              <a:solidFill>
                <a:schemeClr val="tx1">
                  <a:lumMod val="50000"/>
                  <a:lumOff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algn="l">
              <a:spcBef>
                <a:spcPts val="0"/>
              </a:spcBef>
            </a:pPr>
            <a:endParaRPr lang="nb-NO" sz="20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marL="171450" indent="-171450" algn="l">
              <a:buFont typeface="Wingdings" charset="2"/>
              <a:buChar char="§"/>
            </a:pPr>
            <a:endParaRPr lang="nb-NO" sz="1050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Times"/>
                <a:cs typeface="Times"/>
              </a:rPr>
              <a:t>Frokostmøte HRNF 14.10.2015</a:t>
            </a:r>
            <a:endParaRPr lang="nb-NO" sz="3000" dirty="0">
              <a:solidFill>
                <a:schemeClr val="tx1">
                  <a:lumMod val="50000"/>
                  <a:lumOff val="50000"/>
                </a:scheme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5787625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562399"/>
            <a:ext cx="6819820" cy="334225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16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Flere av </a:t>
            </a:r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advokatene har erfaring fra noen av landets ledende advokatmiljøer, erfaringene derfra er viderebragt og foredlet for å utvikle et nord-norsk og lokalt alternativ for næringslivet i Nord-Norge.</a:t>
            </a: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Sammensetning av kompetanse gjør oss til en komplett leverandør av juridiske tjenester i Hålogalandsregionen for næringslivet, privatkunder og offentlig forvaltning. </a:t>
            </a: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 å sikre at saker lokaliseres til den advokat som behersker fagområdet best er selskapet organisert i en flat struktur. </a:t>
            </a: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Advokatene skal jobbe spesialisert, med hovedansvar for sine kompetanseområder</a:t>
            </a:r>
            <a:r>
              <a:rPr lang="nb-NO" sz="16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ADVOKATFIRMAET FINN AS 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421710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562399"/>
            <a:ext cx="6819820" cy="334225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16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</a:p>
          <a:p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Dagens foredragsholdere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" name="Bild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89381" y="2011081"/>
            <a:ext cx="1685636" cy="2444888"/>
          </a:xfrm>
          <a:prstGeom prst="rect">
            <a:avLst/>
          </a:prstGeom>
        </p:spPr>
      </p:pic>
      <p:pic>
        <p:nvPicPr>
          <p:cNvPr id="2" name="Bilde 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32839" y="2011081"/>
            <a:ext cx="1784421" cy="2444888"/>
          </a:xfrm>
          <a:prstGeom prst="rect">
            <a:avLst/>
          </a:prstGeom>
        </p:spPr>
      </p:pic>
      <p:sp>
        <p:nvSpPr>
          <p:cNvPr id="4" name="TekstSylinder 3"/>
          <p:cNvSpPr txBox="1"/>
          <p:nvPr/>
        </p:nvSpPr>
        <p:spPr>
          <a:xfrm>
            <a:off x="1358537" y="5138057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/>
          <a:p>
            <a:pPr algn="l"/>
            <a:endParaRPr lang="nb-NO" sz="1050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Rektangel 4"/>
          <p:cNvSpPr/>
          <p:nvPr/>
        </p:nvSpPr>
        <p:spPr>
          <a:xfrm>
            <a:off x="1109505" y="3136613"/>
            <a:ext cx="6884964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nb-NO" sz="16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</a:p>
          <a:p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nb-NO" sz="16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Advokat </a:t>
            </a:r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Maren J. Melsbø	Advokatfullmektig Vilde R. Jordbakke</a:t>
            </a:r>
            <a:endParaRPr lang="nb-NO" dirty="0"/>
          </a:p>
        </p:txBody>
      </p:sp>
    </p:spTree>
    <p:extLst>
      <p:ext uri="{BB962C8B-B14F-4D97-AF65-F5344CB8AC3E}">
        <p14:creationId xmlns:p14="http://schemas.microsoft.com/office/powerpoint/2010/main" val="25085442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562399"/>
            <a:ext cx="6819820" cy="334225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nb-NO" sz="3000" dirty="0" smtClean="0">
              <a:solidFill>
                <a:schemeClr val="tx1">
                  <a:lumMod val="50000"/>
                  <a:lumOff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nb-NO" sz="3000" dirty="0">
              <a:solidFill>
                <a:schemeClr val="tx1">
                  <a:lumMod val="50000"/>
                  <a:lumOff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nb-NO" sz="30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Forbrukerkjøp</a:t>
            </a:r>
          </a:p>
          <a:p>
            <a:endParaRPr lang="nb-NO" sz="3000" dirty="0">
              <a:solidFill>
                <a:schemeClr val="tx1">
                  <a:lumMod val="50000"/>
                  <a:lumOff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nb-NO" sz="24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Vårt utgangspunkt: Kunde kjøper sofa hos møbelforretning  </a:t>
            </a:r>
            <a:endParaRPr lang="nb-NO" sz="2400" dirty="0">
              <a:solidFill>
                <a:schemeClr val="tx1">
                  <a:lumMod val="50000"/>
                  <a:lumOff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algn="l">
              <a:spcBef>
                <a:spcPts val="0"/>
              </a:spcBef>
            </a:pPr>
            <a:endParaRPr lang="nb-NO" sz="20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algn="l"/>
            <a:endParaRPr lang="nb-NO" sz="1050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Times"/>
                <a:cs typeface="Times"/>
              </a:rPr>
              <a:t>Frokostmøte HRNF 14.10.2015</a:t>
            </a:r>
            <a:endParaRPr lang="nb-NO" sz="3000" dirty="0">
              <a:solidFill>
                <a:schemeClr val="tx1">
                  <a:lumMod val="50000"/>
                  <a:lumOff val="50000"/>
                </a:scheme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696221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269921"/>
            <a:ext cx="6819820" cy="3634731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Regler om garanti følger av forbrukerkjøpslovens § 18a)</a:t>
            </a: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	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«Selgeren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kan påta seg å svare for feil ved tingen som ikke er en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mangel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etter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	reglene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i loven, og kan da fastsette hvilke krav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forbrukeren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kan gjøre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	gjeldende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som følge av feilen. Selgeren kan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også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påta seg å svare i større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	utstrekning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for en mangel enn etter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reglene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i loven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.»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Reklamasjonsretten gir kunden rett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til å klage på mangler ved en vare innen en bestemt tidsfrist. </a:t>
            </a:r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G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aranti kan selger/produsent velge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å gi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kunden.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Garantien skal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gi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noe mer enn det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kunden allerede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har krav på etter loven – enten i tid eller omfang. </a:t>
            </a:r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05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G</a:t>
            </a:r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aranti 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713975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269921"/>
            <a:ext cx="6819820" cy="452692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Regler om angrerett følger av angrerettloven.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Gjelder ved fjernsalg og salg utenom faste forretningslokaler, typisk via telefon, internett, etc. 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 rett for kunden å returnere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 vare eller gå fra en avtale om en tjeneste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der denne er kjøpt fra en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profesjonell selger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Gjelder aldri ved handel i butikk.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Angrefrist:</a:t>
            </a: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- 14 dager fra inngått avtale eller mottak av vare ved avtaler som ikke er 	finansielle tjenester</a:t>
            </a: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- 14 dager fra inngått avtale ved fjernsalg/salg utenom fast forretningssted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Diverse unntak, f.eks. ved bestilling etter spesifikasjon 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05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05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05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05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Angrerett  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01485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269921"/>
            <a:ext cx="6819820" cy="3634731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Loven gjelder ved salg til forbruker fra selger. Forbrukerens rettigheter trer inn ved brudd på </a:t>
            </a:r>
            <a:r>
              <a:rPr lang="nb-NO" sz="1400" dirty="0" err="1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hovedplikten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til selger: </a:t>
            </a:r>
          </a:p>
          <a:p>
            <a:pPr algn="l"/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1) Forsinkelse – lovens § 19: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«dersom tingen ikke blir levert eller levert for sent og dette ikke skyldes 	forbrukeren» </a:t>
            </a:r>
          </a:p>
          <a:p>
            <a:pPr algn="l"/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2) Mangel – lovens § 16, jf. § 15: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«tingen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skal være i samsvar med de krav til art, mengde, kvalitet,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andre 	egenskaper </a:t>
            </a:r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og innpakning som følger av 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avtalen» </a:t>
            </a: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I motsatt fall foreligger en mangel ved tingen. 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Forbrukerkjøpsloven (lov av 21.6.2002 nr. 34)</a:t>
            </a: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Rektangel 1"/>
          <p:cNvSpPr/>
          <p:nvPr/>
        </p:nvSpPr>
        <p:spPr>
          <a:xfrm>
            <a:off x="1017600" y="1602912"/>
            <a:ext cx="7634378" cy="5001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endParaRPr lang="nb-NO" sz="1050" dirty="0">
              <a:solidFill>
                <a:prstClr val="white">
                  <a:lumMod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nb-NO" sz="16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6863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269921"/>
            <a:ext cx="6819820" cy="452692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Forsinkelse foreligger når tingen ikke blir levert eller blir levert for sent, jf. lovens § 19 </a:t>
            </a:r>
          </a:p>
          <a:p>
            <a:pPr algn="l"/>
            <a:endParaRPr lang="nb-NO" sz="1600" u="sng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Kundens krav ved forsinkelse, jf. lovens § 19:</a:t>
            </a: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Tilbakeholdelse av kjøpesum, jf. § 20 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Oppfyllelse, jf. § 21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Heving, jf. § 23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Erstatning, jf. § 24</a:t>
            </a: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Selgers rettigheter ved forsinkelse: </a:t>
            </a:r>
            <a:endParaRPr lang="nb-NO" sz="1600" u="sng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Kundens tilbakeholdelse – kun det som dekker forsinkelseskravet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Oppfyllelse – ikke ved vesentlig misforhold til kostnad/ulempe 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Heving - kjøper skal først oppfordre selger til å levere innen tilleggsfrist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Erstatning – ikke ved hindring utenfor selgers kontroll som ikke kunne forventes forutsett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Forsinkelse 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530663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269921"/>
            <a:ext cx="6819820" cy="452692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Lovens § 16 regulerer når det foreligger en mangel </a:t>
            </a:r>
          </a:p>
          <a:p>
            <a:pPr algn="l"/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Påberopelse av mangel forutsetter reklamasjon «innen rimelig tid», minst 2 måneder, maks 2 eller 5 år, jf. lovens § 27</a:t>
            </a:r>
          </a:p>
          <a:p>
            <a:pPr algn="l"/>
            <a:endParaRPr lang="nb-NO" sz="1600" u="sng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Kundens krav ved mangel, jf. lovens § 26: </a:t>
            </a:r>
            <a:endParaRPr lang="nb-NO" sz="1600" u="sng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	</a:t>
            </a:r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Tilbakeholdelse av kjøpesum, jf. § 28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Retting eller omlevering og evt. erstatningsgjenstand, jf. § 29 (kunden velger)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Prisavslag, jf. § 31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Heving, jf. § 32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Erstatning, jf. § 33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Selgers rettigheter ved mangel: </a:t>
            </a:r>
            <a:endParaRPr lang="nb-NO" sz="1600" u="sng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Kundens tilbakeholdelse – kun det som dekker mangelskravet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Retting/omlevering – 2 forsøk, ikke hvis urimelige kostnader eller umulighet 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Prisavslag – skal tilsvare forholdet mellom mangelfull og kontraktsmessig stand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Heving – selger kan først kreve retting/omlevering. Kun heving der mangelen er «vesentlig» 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Erstatning – kun tap som man med rimelighet kunne forutsett, jf. § 52  </a:t>
            </a:r>
            <a:endParaRPr lang="nb-NO" sz="14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400" dirty="0" smtClean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600" dirty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05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Mangel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712174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269921"/>
            <a:ext cx="6819820" cy="452692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nb-NO" sz="1600" u="sng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Selgers krav ved manglende oppfyllelse, jf. lovens § 43:</a:t>
            </a:r>
          </a:p>
          <a:p>
            <a:pPr algn="l"/>
            <a:endParaRPr lang="nb-NO" sz="1400" dirty="0" smtClean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Oppfyllelse, jf. § 44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Heving, jf. § 45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Erstatning og rente, jf. § 46</a:t>
            </a:r>
          </a:p>
          <a:p>
            <a:pPr algn="l"/>
            <a:r>
              <a:rPr lang="nb-NO" sz="14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- Tilbakeholdelse, jf. § 9</a:t>
            </a:r>
          </a:p>
          <a:p>
            <a:pPr algn="l"/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600" u="sng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itchFamily="34" charset="0"/>
                <a:cs typeface="Arial" pitchFamily="34" charset="0"/>
              </a:rPr>
              <a:t>Kundens rettigheter ved egen manglende oppfyllelse: </a:t>
            </a:r>
            <a:endParaRPr lang="nb-NO" sz="1600" u="sng" dirty="0">
              <a:solidFill>
                <a:prstClr val="black">
                  <a:lumMod val="50000"/>
                  <a:lumOff val="50000"/>
                </a:prstClr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nb-NO" sz="1400" dirty="0" smtClean="0">
              <a:solidFill>
                <a:schemeClr val="bg1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400" dirty="0" smtClean="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- Krav om oppfyllelse – ikke ved hindring utenfor kundens kontroll </a:t>
            </a:r>
          </a:p>
          <a:p>
            <a:pPr algn="l"/>
            <a:r>
              <a:rPr lang="nb-NO" sz="1400" dirty="0" smtClean="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- Heving – kun ved «vesentlig» kontraktsbrudd, eller etter brutt tilleggsfrist </a:t>
            </a:r>
          </a:p>
          <a:p>
            <a:pPr algn="l"/>
            <a:r>
              <a:rPr lang="nb-NO" sz="1400" dirty="0" smtClean="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- Erstatning/rente – ikke ved hindring utenfor kundens kontroll som ikke kunne forutsees</a:t>
            </a:r>
          </a:p>
          <a:p>
            <a:pPr algn="l"/>
            <a:r>
              <a:rPr lang="nb-NO" sz="1400" dirty="0" smtClean="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- Tilbakeholdelse – ikke dersom selger har gitt kunden kreditt </a:t>
            </a:r>
          </a:p>
          <a:p>
            <a:pPr algn="l"/>
            <a:endParaRPr lang="nb-NO" sz="14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nb-NO" sz="1400" dirty="0" smtClean="0">
              <a:solidFill>
                <a:schemeClr val="bg1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Kontraktsbrudd fra kunden 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498041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tel 1"/>
          <p:cNvSpPr txBox="1">
            <a:spLocks/>
          </p:cNvSpPr>
          <p:nvPr/>
        </p:nvSpPr>
        <p:spPr>
          <a:xfrm>
            <a:off x="1017600" y="1562399"/>
            <a:ext cx="6819820" cy="334225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 algn="l">
              <a:spcBef>
                <a:spcPts val="0"/>
              </a:spcBef>
            </a:pPr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 smtClean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endParaRPr lang="nb-NO" sz="1600" dirty="0">
              <a:solidFill>
                <a:prstClr val="black">
                  <a:lumMod val="50000"/>
                  <a:lumOff val="50000"/>
                </a:prstClr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  <a:p>
            <a:pPr lvl="0" algn="l">
              <a:spcBef>
                <a:spcPts val="0"/>
              </a:spcBef>
            </a:pPr>
            <a:r>
              <a:rPr lang="nb-NO" sz="16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Advokat </a:t>
            </a:r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Maren J. Melsbø		Advokatfullmektig Vilde R. Jordbakke</a:t>
            </a:r>
          </a:p>
          <a:p>
            <a:pPr lvl="0" algn="l">
              <a:spcBef>
                <a:spcPts val="0"/>
              </a:spcBef>
            </a:pPr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maren@advokatfirmaetfinn.no		vilde@advokatfirmaetfinn.no</a:t>
            </a:r>
          </a:p>
          <a:p>
            <a:pPr lvl="0" algn="l">
              <a:spcBef>
                <a:spcPts val="0"/>
              </a:spcBef>
            </a:pPr>
            <a:r>
              <a:rPr lang="nb-NO" sz="1600" dirty="0">
                <a:solidFill>
                  <a:prstClr val="black">
                    <a:lumMod val="50000"/>
                    <a:lumOff val="50000"/>
                  </a:prst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Telefon: 45248519				Telefon: 48296268</a:t>
            </a:r>
          </a:p>
        </p:txBody>
      </p:sp>
      <p:pic>
        <p:nvPicPr>
          <p:cNvPr id="8" name="Bilde 7" descr="Log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308" y="6060109"/>
            <a:ext cx="1885692" cy="429798"/>
          </a:xfrm>
          <a:prstGeom prst="rect">
            <a:avLst/>
          </a:prstGeom>
        </p:spPr>
      </p:pic>
      <p:sp>
        <p:nvSpPr>
          <p:cNvPr id="9" name="Tittel 1"/>
          <p:cNvSpPr txBox="1">
            <a:spLocks/>
          </p:cNvSpPr>
          <p:nvPr/>
        </p:nvSpPr>
        <p:spPr>
          <a:xfrm>
            <a:off x="1017600" y="698627"/>
            <a:ext cx="7772400" cy="3080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nb-NO" sz="30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Times"/>
                <a:cs typeface="Times"/>
              </a:rPr>
              <a:t>Kontakt oss gjerne ved spørsmål: </a:t>
            </a:r>
            <a:endParaRPr lang="nb-NO" sz="3000" dirty="0">
              <a:solidFill>
                <a:prstClr val="black">
                  <a:lumMod val="50000"/>
                  <a:lumOff val="50000"/>
                </a:prstClr>
              </a:solidFill>
              <a:latin typeface="Times"/>
              <a:cs typeface="Times"/>
            </a:endParaRPr>
          </a:p>
        </p:txBody>
      </p:sp>
      <p:cxnSp>
        <p:nvCxnSpPr>
          <p:cNvPr id="13" name="Rett linje 12"/>
          <p:cNvCxnSpPr/>
          <p:nvPr/>
        </p:nvCxnSpPr>
        <p:spPr>
          <a:xfrm>
            <a:off x="1109505" y="1269921"/>
            <a:ext cx="7112262" cy="0"/>
          </a:xfrm>
          <a:prstGeom prst="line">
            <a:avLst/>
          </a:prstGeom>
          <a:ln w="3175" cmpd="sng"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" name="Bild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42276" y="1684702"/>
            <a:ext cx="1685636" cy="2444888"/>
          </a:xfrm>
          <a:prstGeom prst="rect">
            <a:avLst/>
          </a:prstGeom>
        </p:spPr>
      </p:pic>
      <p:pic>
        <p:nvPicPr>
          <p:cNvPr id="2" name="Bilde 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670446" y="1684702"/>
            <a:ext cx="1784421" cy="2444888"/>
          </a:xfrm>
          <a:prstGeom prst="rect">
            <a:avLst/>
          </a:prstGeom>
        </p:spPr>
      </p:pic>
      <p:sp>
        <p:nvSpPr>
          <p:cNvPr id="4" name="TekstSylinder 3"/>
          <p:cNvSpPr txBox="1"/>
          <p:nvPr/>
        </p:nvSpPr>
        <p:spPr>
          <a:xfrm>
            <a:off x="1323703" y="4554583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/>
          <a:p>
            <a:pPr algn="l"/>
            <a:endParaRPr lang="nb-NO" sz="1050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434361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Bilde 9"/>
          <p:cNvPicPr>
            <a:picLocks noChangeAspect="1"/>
          </p:cNvPicPr>
          <p:nvPr/>
        </p:nvPicPr>
        <p:blipFill>
          <a:blip r:embed="rId3">
            <a:alphaModFix amt="51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-1"/>
            <a:ext cx="9212038" cy="6909029"/>
          </a:xfrm>
          <a:prstGeom prst="rect">
            <a:avLst/>
          </a:prstGeom>
        </p:spPr>
      </p:pic>
      <p:sp>
        <p:nvSpPr>
          <p:cNvPr id="6" name="Tittel 1"/>
          <p:cNvSpPr txBox="1">
            <a:spLocks/>
          </p:cNvSpPr>
          <p:nvPr/>
        </p:nvSpPr>
        <p:spPr>
          <a:xfrm>
            <a:off x="3971907" y="3298816"/>
            <a:ext cx="3110000" cy="1620445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lnSpc>
                <a:spcPct val="150000"/>
              </a:lnSpc>
            </a:pPr>
            <a:r>
              <a:rPr lang="nb-NO" sz="105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Hans Egedes gate 19</a:t>
            </a:r>
          </a:p>
          <a:p>
            <a:pPr algn="l"/>
            <a:r>
              <a:rPr lang="nb-NO" sz="105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Pb 265, 9483 HARSTAD</a:t>
            </a:r>
          </a:p>
          <a:p>
            <a:pPr algn="l"/>
            <a:r>
              <a:rPr lang="nb-NO" sz="105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Telefon 99 29 40 00</a:t>
            </a:r>
          </a:p>
          <a:p>
            <a:pPr algn="l"/>
            <a:r>
              <a:rPr lang="nb-NO" sz="105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Faks 77 06 27 28</a:t>
            </a:r>
          </a:p>
          <a:p>
            <a:pPr algn="l"/>
            <a:r>
              <a:rPr lang="nb-NO" sz="1050" dirty="0" err="1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post@advokatfirmaetfinn.no</a:t>
            </a:r>
            <a:endParaRPr lang="nb-NO" sz="1050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050" b="1" dirty="0" err="1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www.advokatfirmaetfinn.no</a:t>
            </a:r>
            <a:endParaRPr lang="nb-NO" sz="1050" b="1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nb-NO" sz="1050" dirty="0" err="1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Org.nr</a:t>
            </a:r>
            <a:r>
              <a:rPr lang="nb-NO" sz="105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. 991340580 </a:t>
            </a:r>
            <a:r>
              <a:rPr lang="nb-NO" sz="1050" dirty="0" err="1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itchFamily="34" charset="0"/>
                <a:cs typeface="Arial" pitchFamily="34" charset="0"/>
              </a:rPr>
              <a:t>Mva</a:t>
            </a:r>
            <a:endParaRPr lang="nb-NO" sz="1050" dirty="0" smtClean="0">
              <a:solidFill>
                <a:schemeClr val="tx1">
                  <a:lumMod val="50000"/>
                  <a:lumOff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8" name="Bilde 7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37991" y="2341860"/>
            <a:ext cx="3234633" cy="7341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85563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>
        <a:ln w="3175" cmpd="sng">
          <a:solidFill>
            <a:schemeClr val="tx1">
              <a:lumMod val="65000"/>
              <a:lumOff val="35000"/>
            </a:schemeClr>
          </a:solidFill>
        </a:ln>
        <a:effectLst/>
      </a:spPr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  <a:txDef>
      <a:spPr/>
      <a:bodyPr vert="horz" lIns="91440" tIns="45720" rIns="91440" bIns="45720" rtlCol="0" anchor="ctr">
        <a:noAutofit/>
      </a:bodyPr>
      <a:lstStyle>
        <a:defPPr algn="l">
          <a:defRPr sz="1050" dirty="0" smtClean="0">
            <a:solidFill>
              <a:schemeClr val="tx1">
                <a:lumMod val="50000"/>
                <a:lumOff val="50000"/>
              </a:schemeClr>
            </a:solidFill>
            <a:latin typeface="Arial" pitchFamily="34" charset="0"/>
            <a:cs typeface="Arial" pitchFamily="34" charset="0"/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3152</TotalTime>
  <Words>522</Words>
  <Application>Microsoft Office PowerPoint</Application>
  <PresentationFormat>Skjermfremvisning (4:3)</PresentationFormat>
  <Paragraphs>164</Paragraphs>
  <Slides>13</Slides>
  <Notes>13</Notes>
  <HiddenSlides>0</HiddenSlides>
  <MMClips>0</MMClips>
  <ScaleCrop>false</ScaleCrop>
  <HeadingPairs>
    <vt:vector size="6" baseType="variant">
      <vt:variant>
        <vt:lpstr>Brukte skrifter</vt:lpstr>
      </vt:variant>
      <vt:variant>
        <vt:i4>5</vt:i4>
      </vt:variant>
      <vt:variant>
        <vt:lpstr>Tema</vt:lpstr>
      </vt:variant>
      <vt:variant>
        <vt:i4>1</vt:i4>
      </vt:variant>
      <vt:variant>
        <vt:lpstr>Lysbildetitler</vt:lpstr>
      </vt:variant>
      <vt:variant>
        <vt:i4>13</vt:i4>
      </vt:variant>
    </vt:vector>
  </HeadingPairs>
  <TitlesOfParts>
    <vt:vector size="19" baseType="lpstr">
      <vt:lpstr>Arial</vt:lpstr>
      <vt:lpstr>Calibri</vt:lpstr>
      <vt:lpstr>Times</vt:lpstr>
      <vt:lpstr>Times New Roman</vt:lpstr>
      <vt:lpstr>Wingdings</vt:lpstr>
      <vt:lpstr>Office-tema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  <vt:lpstr>PowerPoint-presentasjon</vt:lpstr>
    </vt:vector>
  </TitlesOfParts>
  <Company>Chili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Totalleverandør av juridiske tjenester</dc:title>
  <dc:creator>Sten Brian Tunheim</dc:creator>
  <cp:lastModifiedBy>Gunnar Magne Berg</cp:lastModifiedBy>
  <cp:revision>207</cp:revision>
  <cp:lastPrinted>2015-03-18T10:52:33Z</cp:lastPrinted>
  <dcterms:created xsi:type="dcterms:W3CDTF">2014-12-16T10:26:35Z</dcterms:created>
  <dcterms:modified xsi:type="dcterms:W3CDTF">2015-10-14T07:07:30Z</dcterms:modified>
</cp:coreProperties>
</file>